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0" r:id="rId1"/>
  </p:sldMasterIdLst>
  <p:sldIdLst>
    <p:sldId id="277" r:id="rId2"/>
    <p:sldId id="259" r:id="rId3"/>
    <p:sldId id="273" r:id="rId4"/>
    <p:sldId id="260" r:id="rId5"/>
    <p:sldId id="261" r:id="rId6"/>
    <p:sldId id="262" r:id="rId7"/>
    <p:sldId id="263" r:id="rId8"/>
    <p:sldId id="264" r:id="rId9"/>
    <p:sldId id="266" r:id="rId10"/>
    <p:sldId id="267" r:id="rId11"/>
    <p:sldId id="268" r:id="rId12"/>
    <p:sldId id="269" r:id="rId13"/>
    <p:sldId id="270" r:id="rId14"/>
    <p:sldId id="274" r:id="rId15"/>
    <p:sldId id="271" r:id="rId16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35" autoAdjust="0"/>
    <p:restoredTop sz="94660"/>
  </p:normalViewPr>
  <p:slideViewPr>
    <p:cSldViewPr>
      <p:cViewPr varScale="1">
        <p:scale>
          <a:sx n="87" d="100"/>
          <a:sy n="87" d="100"/>
        </p:scale>
        <p:origin x="-10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Título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2" name="21 Subtítulo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14743EC-B6FF-4B61-820C-22D4242F4FBB}" type="datetimeFigureOut">
              <a:rPr lang="es-ES" smtClean="0"/>
              <a:pPr>
                <a:defRPr/>
              </a:pPr>
              <a:t>12/09/2019</a:t>
            </a:fld>
            <a:endParaRPr lang="es-ES"/>
          </a:p>
        </p:txBody>
      </p:sp>
      <p:sp>
        <p:nvSpPr>
          <p:cNvPr id="20" name="1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FDF35C2-C64E-45DD-AE87-CB0AAC9FFA1D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8" name="7 Elipse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Elipse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84392C1-DCA3-43CC-BD88-4FFB67034CF0}" type="datetimeFigureOut">
              <a:rPr lang="es-ES" smtClean="0"/>
              <a:pPr>
                <a:defRPr/>
              </a:pPr>
              <a:t>12/09/2019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3ED43FF-AC55-4036-8830-9762A2502626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F92D0A0-32AD-4E2F-A0D1-626A7102C3BC}" type="datetimeFigureOut">
              <a:rPr lang="es-ES" smtClean="0"/>
              <a:pPr>
                <a:defRPr/>
              </a:pPr>
              <a:t>12/09/2019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3C6CA04-7646-4FF1-AC59-00F9D6A24C20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3459C9C-5161-4506-87F2-652562D3E971}" type="datetimeFigureOut">
              <a:rPr lang="es-ES" smtClean="0"/>
              <a:pPr>
                <a:defRPr/>
              </a:pPr>
              <a:t>12/09/2019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C931AA2-EA02-42D8-A87C-B6E32771E8C8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0217B52-9332-4FA5-815A-B0CA083168A1}" type="datetimeFigureOut">
              <a:rPr lang="es-ES" smtClean="0"/>
              <a:pPr>
                <a:defRPr/>
              </a:pPr>
              <a:t>12/09/2019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4CB8DDC-B054-46AD-B148-E4E2E432C1C2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10" name="9 Rectángulo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Elipse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Elipse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F1D4681-093C-4A3D-AEE3-3BB8A7FFEC6A}" type="datetimeFigureOut">
              <a:rPr lang="es-ES" smtClean="0"/>
              <a:pPr>
                <a:defRPr/>
              </a:pPr>
              <a:t>12/09/2019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5DC207D-ACAE-4AC2-AA27-F68061756CBC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1DA1CE3-ADEA-44A6-9A1F-FAC0CE19B270}" type="datetimeFigureOut">
              <a:rPr lang="es-ES" smtClean="0"/>
              <a:pPr>
                <a:defRPr/>
              </a:pPr>
              <a:t>12/09/2019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8D7B6AF-69B9-4CBA-A5F6-1218DDE2B6C2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74B8C67-462B-4299-AA79-4990F1C9A817}" type="datetimeFigureOut">
              <a:rPr lang="es-ES" smtClean="0"/>
              <a:pPr>
                <a:defRPr/>
              </a:pPr>
              <a:t>12/09/2019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143DDE5-3A2B-498C-B622-2650E750ADAB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9960A84-EEBA-4A7A-843E-7232F5703FC3}" type="datetimeFigureOut">
              <a:rPr lang="es-ES" smtClean="0"/>
              <a:pPr>
                <a:defRPr/>
              </a:pPr>
              <a:t>12/09/2019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66BC6FB-01EE-4B97-A162-16860DD6A4B0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6" name="5 Rectángulo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A74FDA6-A654-4E17-AEFF-FD8175F1CFC7}" type="datetimeFigureOut">
              <a:rPr lang="es-ES" smtClean="0"/>
              <a:pPr>
                <a:defRPr/>
              </a:pPr>
              <a:t>12/09/2019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805F449-A2E9-4840-A28D-38FB94617243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D4459B8-27AF-4D84-AEB3-3CC0628334F7}" type="datetimeFigureOut">
              <a:rPr lang="es-ES" smtClean="0"/>
              <a:pPr>
                <a:defRPr/>
              </a:pPr>
              <a:t>12/09/2019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F4B0030-BBAA-4F8E-B876-5F15EBA01433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8" name="7 Rectángulo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9" name="8 Proceso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9 Proceso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ircular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Elipse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Anillo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4 Marcador de título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Marcador de texto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24" name="23 Marcador de fecha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fld id="{1E24B4D7-345C-4034-9CFB-3BE74C80CE2E}" type="datetimeFigureOut">
              <a:rPr lang="es-ES" smtClean="0"/>
              <a:pPr>
                <a:defRPr/>
              </a:pPr>
              <a:t>12/09/2019</a:t>
            </a:fld>
            <a:endParaRPr lang="es-ES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fld id="{78804217-5BB2-4FB6-951D-31E5A011EDB9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15" name="14 Rectángulo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gif"/><Relationship Id="rId3" Type="http://schemas.openxmlformats.org/officeDocument/2006/relationships/hyperlink" Target="http://www.proverbia.net/enviar_frase.asp?id=453059136" TargetMode="External"/><Relationship Id="rId7" Type="http://schemas.openxmlformats.org/officeDocument/2006/relationships/hyperlink" Target="http://www.proverbia.net/enviar_frase.asp?id=9077" TargetMode="External"/><Relationship Id="rId2" Type="http://schemas.openxmlformats.org/officeDocument/2006/relationships/hyperlink" Target="http://www.proverbia.net/enviar_frase.asp?id=453058020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proverbia.net/enviar_frase.asp?id=12314" TargetMode="External"/><Relationship Id="rId5" Type="http://schemas.openxmlformats.org/officeDocument/2006/relationships/hyperlink" Target="http://www.proverbia.net/enviar_frase.asp?id=10904" TargetMode="External"/><Relationship Id="rId10" Type="http://schemas.openxmlformats.org/officeDocument/2006/relationships/image" Target="../media/image22.png"/><Relationship Id="rId4" Type="http://schemas.openxmlformats.org/officeDocument/2006/relationships/hyperlink" Target="http://www.proverbia.net/enviar_frase.asp?id=2794" TargetMode="External"/><Relationship Id="rId9" Type="http://schemas.openxmlformats.org/officeDocument/2006/relationships/hyperlink" Target="http://www.proverbia.net/enviar_frase.asp?id=2979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CuadroTexto"/>
          <p:cNvSpPr txBox="1">
            <a:spLocks noChangeArrowheads="1"/>
          </p:cNvSpPr>
          <p:nvPr/>
        </p:nvSpPr>
        <p:spPr bwMode="auto">
          <a:xfrm>
            <a:off x="467544" y="0"/>
            <a:ext cx="8406468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4400" b="1" dirty="0" smtClean="0">
                <a:latin typeface="Rockwell" pitchFamily="18" charset="0"/>
              </a:rPr>
              <a:t>TEMA 1</a:t>
            </a:r>
          </a:p>
          <a:p>
            <a:r>
              <a:rPr lang="es-ES" sz="4400" b="1" dirty="0" smtClean="0">
                <a:latin typeface="Rockwell" pitchFamily="18" charset="0"/>
              </a:rPr>
              <a:t>EL ANTIGUO RÉGIMEN</a:t>
            </a:r>
          </a:p>
          <a:p>
            <a:pPr algn="ctr"/>
            <a:r>
              <a:rPr lang="es-ES" sz="3200" b="1" u="sng" dirty="0" smtClean="0"/>
              <a:t>1.- Introducción</a:t>
            </a:r>
            <a:r>
              <a:rPr lang="es-ES" sz="1600" b="1" dirty="0" smtClean="0"/>
              <a:t>:</a:t>
            </a:r>
          </a:p>
          <a:p>
            <a:endParaRPr lang="es-ES" sz="1600" dirty="0"/>
          </a:p>
          <a:p>
            <a:r>
              <a:rPr lang="es-ES" sz="1600" dirty="0"/>
              <a:t>S</a:t>
            </a:r>
            <a:r>
              <a:rPr lang="es-ES" sz="1600" dirty="0" smtClean="0"/>
              <a:t>ituación económica, política, </a:t>
            </a:r>
            <a:r>
              <a:rPr lang="es-ES" sz="1600" dirty="0"/>
              <a:t>social y cultural vigente en Europa entre el siglo XV y </a:t>
            </a:r>
            <a:r>
              <a:rPr lang="es-ES" sz="1600" dirty="0" smtClean="0"/>
              <a:t>XVIII</a:t>
            </a:r>
            <a:r>
              <a:rPr lang="es-ES" sz="1600" dirty="0"/>
              <a:t>.</a:t>
            </a:r>
            <a:r>
              <a:rPr lang="es-ES" sz="1600" dirty="0" smtClean="0"/>
              <a:t> </a:t>
            </a:r>
          </a:p>
          <a:p>
            <a:r>
              <a:rPr lang="es-ES" sz="1600" dirty="0" smtClean="0"/>
              <a:t>Es importante porque permite  conocer </a:t>
            </a:r>
            <a:r>
              <a:rPr lang="es-ES" sz="1600" b="1" u="sng" dirty="0" smtClean="0"/>
              <a:t>como era </a:t>
            </a:r>
            <a:r>
              <a:rPr lang="es-ES" sz="1600" dirty="0" smtClean="0"/>
              <a:t>el modo de vida y las transformaciones </a:t>
            </a:r>
          </a:p>
          <a:p>
            <a:r>
              <a:rPr lang="es-ES" sz="1600" dirty="0" smtClean="0"/>
              <a:t>que condujeron a la </a:t>
            </a:r>
            <a:r>
              <a:rPr lang="es-ES" sz="1600" dirty="0"/>
              <a:t>revolución francesa </a:t>
            </a:r>
            <a:r>
              <a:rPr lang="es-ES" sz="1600" dirty="0" smtClean="0"/>
              <a:t>, americana e industrial.</a:t>
            </a:r>
            <a:endParaRPr lang="es-ES" sz="1600" dirty="0"/>
          </a:p>
          <a:p>
            <a:endParaRPr lang="es-ES" sz="4400" b="1" dirty="0">
              <a:latin typeface="Rockwell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4713" y="2996952"/>
            <a:ext cx="4776358" cy="3614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recaudado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340768"/>
            <a:ext cx="4465638" cy="3941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4355976" y="1476542"/>
            <a:ext cx="4572000" cy="4305794"/>
          </a:xfrm>
          <a:prstGeom prst="rect">
            <a:avLst/>
          </a:prstGeom>
        </p:spPr>
        <p:txBody>
          <a:bodyPr>
            <a:spAutoFit/>
          </a:bodyPr>
          <a:lstStyle/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n"/>
            </a:pPr>
            <a:r>
              <a:rPr lang="es-ES" sz="2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La burguesía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n"/>
            </a:pPr>
            <a:r>
              <a:rPr lang="es-ES" sz="2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Estamento </a:t>
            </a:r>
            <a:r>
              <a:rPr lang="es-ES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no  </a:t>
            </a:r>
            <a:r>
              <a:rPr lang="es-ES" sz="2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privilegiado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n"/>
            </a:pPr>
            <a:r>
              <a:rPr lang="es-ES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Controlaba el </a:t>
            </a:r>
            <a:r>
              <a:rPr lang="es-ES" sz="2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poder económico</a:t>
            </a:r>
            <a:r>
              <a:rPr lang="es-ES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(junto a nobleza y clero),  actividad comercial y financiera. 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n"/>
            </a:pPr>
            <a:r>
              <a:rPr lang="es-ES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Aunque rica y culta, </a:t>
            </a:r>
            <a:r>
              <a:rPr lang="es-ES" sz="2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no poseía privilegios</a:t>
            </a:r>
            <a:r>
              <a:rPr lang="es-ES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. 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n"/>
            </a:pPr>
            <a:r>
              <a:rPr lang="es-ES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En algunos casos se </a:t>
            </a:r>
            <a:r>
              <a:rPr lang="es-ES" sz="2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emparentará</a:t>
            </a:r>
            <a:r>
              <a:rPr lang="es-ES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con la nobleza mediante la compra de títulos y enlaces matrimoniales.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n"/>
            </a:pPr>
            <a:r>
              <a:rPr lang="es-ES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Necesitan reformas </a:t>
            </a:r>
            <a:r>
              <a:rPr lang="es-ES" sz="2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legislativas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n"/>
            </a:pPr>
            <a:r>
              <a:rPr lang="es-ES" sz="2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(importante)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14212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MonarquiaAbsolut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06" y="1700808"/>
            <a:ext cx="6178968" cy="4531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3242142" y="128308"/>
            <a:ext cx="256993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4400" dirty="0"/>
              <a:t>la política</a:t>
            </a:r>
          </a:p>
        </p:txBody>
      </p:sp>
      <p:pic>
        <p:nvPicPr>
          <p:cNvPr id="2050" name="Picture 2" descr="http://distefanoster.files.wordpress.com/2008/08/luis-xi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5722" y="1663273"/>
            <a:ext cx="3058841" cy="4000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4 Marcador de contenido"/>
          <p:cNvSpPr>
            <a:spLocks noGrp="1"/>
          </p:cNvSpPr>
          <p:nvPr>
            <p:ph sz="half" idx="1"/>
          </p:nvPr>
        </p:nvSpPr>
        <p:spPr>
          <a:xfrm>
            <a:off x="83306" y="1663273"/>
            <a:ext cx="5852416" cy="4508927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6" name="5 Marcador de contenido"/>
          <p:cNvSpPr>
            <a:spLocks noGrp="1"/>
          </p:cNvSpPr>
          <p:nvPr>
            <p:ph sz="half" idx="2"/>
          </p:nvPr>
        </p:nvSpPr>
        <p:spPr>
          <a:xfrm>
            <a:off x="6262274" y="1700808"/>
            <a:ext cx="2881726" cy="4824536"/>
          </a:xfrm>
        </p:spPr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70580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jacques_bossue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249578"/>
            <a:ext cx="2560018" cy="3413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4" descr="%2Bhobb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7605" y="188640"/>
            <a:ext cx="2845500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4125385" y="3536773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1600" dirty="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</a:t>
            </a:r>
            <a:r>
              <a:rPr lang="es-ES" sz="1600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homas Hobbes,</a:t>
            </a:r>
            <a:r>
              <a:rPr lang="es-ES" sz="16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pensador político inglés, defendió igualmente el poder de los </a:t>
            </a:r>
            <a:r>
              <a:rPr lang="es-ES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reyes</a:t>
            </a:r>
            <a:r>
              <a:rPr lang="es-ES" sz="16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, pero desvinculándolo de sus orígenes divinos. En su obra </a:t>
            </a:r>
            <a:r>
              <a:rPr lang="es-ES" sz="16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"Leviatán"</a:t>
            </a:r>
            <a:r>
              <a:rPr lang="es-ES" sz="16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sostenía que la autoridad de los monarcas provenía de un </a:t>
            </a:r>
            <a:r>
              <a:rPr lang="es-ES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acuerdo</a:t>
            </a:r>
            <a:r>
              <a:rPr lang="es-ES" sz="16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establecido entre él y sus súbditos</a:t>
            </a:r>
            <a:endParaRPr lang="es-ES" sz="1600" dirty="0"/>
          </a:p>
        </p:txBody>
      </p:sp>
      <p:sp>
        <p:nvSpPr>
          <p:cNvPr id="7" name="6 Rectángulo"/>
          <p:cNvSpPr/>
          <p:nvPr/>
        </p:nvSpPr>
        <p:spPr>
          <a:xfrm>
            <a:off x="741574" y="1679918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1600" dirty="0" err="1"/>
              <a:t>Bossuet</a:t>
            </a:r>
            <a:r>
              <a:rPr lang="es-ES" sz="1600" dirty="0"/>
              <a:t>, clérigo y pensador francés, en la obra </a:t>
            </a:r>
            <a:r>
              <a:rPr lang="es-ES" sz="1600" i="1" dirty="0"/>
              <a:t>"Política según las Sagradas Escrituras”</a:t>
            </a:r>
            <a:r>
              <a:rPr lang="es-ES" sz="1600" dirty="0"/>
              <a:t>, afirmaba que el poder era transmitido al Rey directamente por </a:t>
            </a:r>
            <a:r>
              <a:rPr lang="es-ES" sz="1600" b="1" dirty="0"/>
              <a:t>Dios</a:t>
            </a:r>
            <a:r>
              <a:rPr lang="es-ES" sz="1600" dirty="0"/>
              <a:t>. El monarca no es  responsable de sus actos ante sus súbditos, sino ante la divinidad. 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467544" y="472316"/>
            <a:ext cx="512006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 smtClean="0"/>
              <a:t>LA CULTURA</a:t>
            </a:r>
            <a:r>
              <a:rPr lang="es-ES" dirty="0" smtClean="0"/>
              <a:t>: El humanismo del siglo XV y .XVI</a:t>
            </a:r>
            <a:r>
              <a:rPr lang="es-ES" dirty="0"/>
              <a:t> </a:t>
            </a:r>
            <a:r>
              <a:rPr lang="es-ES" dirty="0" smtClean="0"/>
              <a:t>y el  pensamiento político del siglo XVII. Reforma y contrarreforma</a:t>
            </a:r>
          </a:p>
        </p:txBody>
      </p:sp>
    </p:spTree>
    <p:extLst>
      <p:ext uri="{BB962C8B-B14F-4D97-AF65-F5344CB8AC3E}">
        <p14:creationId xmlns:p14="http://schemas.microsoft.com/office/powerpoint/2010/main" val="4118092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448623" y="470145"/>
            <a:ext cx="8595281" cy="6046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6654" tIns="0" rIns="0" bIns="4443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b="0" i="0" strike="noStrike" cap="none" normalizeH="0" baseline="0" dirty="0" smtClean="0">
                <a:ln>
                  <a:noFill/>
                </a:ln>
                <a:effectLst/>
                <a:latin typeface="Arial" pitchFamily="34" charset="0"/>
              </a:rPr>
              <a:t>Daría todo lo que </a:t>
            </a:r>
            <a:r>
              <a:rPr kumimoji="0" lang="es-ES" b="0" i="0" u="sng" strike="noStrike" cap="none" normalizeH="0" baseline="0" dirty="0" smtClean="0">
                <a:ln>
                  <a:noFill/>
                </a:ln>
                <a:effectLst/>
                <a:latin typeface="Arial" pitchFamily="34" charset="0"/>
              </a:rPr>
              <a:t>sé</a:t>
            </a:r>
            <a:r>
              <a:rPr kumimoji="0" lang="es-ES" b="0" i="0" strike="noStrike" cap="none" normalizeH="0" baseline="0" dirty="0" smtClean="0">
                <a:ln>
                  <a:noFill/>
                </a:ln>
                <a:effectLst/>
                <a:latin typeface="Arial" pitchFamily="34" charset="0"/>
              </a:rPr>
              <a:t> por la mitad de lo que ignoro.</a:t>
            </a:r>
            <a:endParaRPr kumimoji="0" lang="es-ES" b="0" i="0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  <a:hlinkClick r:id="rId2" tooltip="Enviar frase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b="0" i="0" strike="noStrike" cap="none" normalizeH="0" baseline="0" dirty="0" smtClean="0">
                <a:ln>
                  <a:noFill/>
                </a:ln>
                <a:effectLst/>
                <a:latin typeface="Arial" pitchFamily="34" charset="0"/>
              </a:rPr>
              <a:t>  </a:t>
            </a:r>
            <a:endParaRPr kumimoji="0" lang="es-ES" b="0" i="0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b="0" i="0" strike="noStrike" cap="none" normalizeH="0" baseline="0" dirty="0" smtClean="0">
                <a:ln>
                  <a:noFill/>
                </a:ln>
                <a:effectLst/>
                <a:latin typeface="Arial" pitchFamily="34" charset="0"/>
              </a:rPr>
              <a:t>Dos cosas contribuyen a </a:t>
            </a:r>
            <a:r>
              <a:rPr kumimoji="0" lang="es-ES" b="0" i="0" u="sng" strike="noStrike" cap="none" normalizeH="0" baseline="0" dirty="0" smtClean="0">
                <a:ln>
                  <a:noFill/>
                </a:ln>
                <a:effectLst/>
                <a:latin typeface="Arial" pitchFamily="34" charset="0"/>
              </a:rPr>
              <a:t>avanzar</a:t>
            </a:r>
            <a:r>
              <a:rPr kumimoji="0" lang="es-ES" b="0" i="0" strike="noStrike" cap="none" normalizeH="0" baseline="0" dirty="0" smtClean="0">
                <a:ln>
                  <a:noFill/>
                </a:ln>
                <a:effectLst/>
                <a:latin typeface="Arial" pitchFamily="34" charset="0"/>
              </a:rPr>
              <a:t>: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b="0" i="0" strike="noStrike" cap="none" normalizeH="0" baseline="0" dirty="0" smtClean="0">
                <a:ln>
                  <a:noFill/>
                </a:ln>
                <a:effectLst/>
                <a:latin typeface="Arial" pitchFamily="34" charset="0"/>
              </a:rPr>
              <a:t>ir más deprisa que los otros e ir por el buen camino</a:t>
            </a:r>
            <a:r>
              <a:rPr lang="es-ES" dirty="0">
                <a:latin typeface="Arial" pitchFamily="34" charset="0"/>
              </a:rPr>
              <a:t>.</a:t>
            </a:r>
            <a:endParaRPr kumimoji="0" lang="es-ES" b="0" i="0" strike="noStrike" cap="none" normalizeH="0" baseline="0" dirty="0" smtClean="0">
              <a:ln>
                <a:noFill/>
              </a:ln>
              <a:effectLst/>
              <a:latin typeface="Arial" pitchFamily="34" charset="0"/>
              <a:hlinkClick r:id="rId3" tooltip="Enviar frase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b="0" i="0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  <a:hlinkClick r:id="rId3" tooltip="Enviar frase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b="0" i="0" strike="noStrike" cap="none" normalizeH="0" baseline="0" dirty="0" smtClean="0">
                <a:ln>
                  <a:noFill/>
                </a:ln>
                <a:effectLst/>
                <a:latin typeface="Arial" pitchFamily="34" charset="0"/>
              </a:rPr>
              <a:t>No hay nada repartido de modo más equitativo que la </a:t>
            </a:r>
            <a:r>
              <a:rPr kumimoji="0" lang="es-ES" b="0" i="0" u="sng" strike="noStrike" cap="none" normalizeH="0" baseline="0" dirty="0" smtClean="0">
                <a:ln>
                  <a:noFill/>
                </a:ln>
                <a:effectLst/>
                <a:latin typeface="Arial" pitchFamily="34" charset="0"/>
              </a:rPr>
              <a:t>razón</a:t>
            </a:r>
            <a:r>
              <a:rPr kumimoji="0" lang="es-ES" b="0" i="0" strike="noStrike" cap="none" normalizeH="0" baseline="0" dirty="0" smtClean="0">
                <a:ln>
                  <a:noFill/>
                </a:ln>
                <a:effectLst/>
                <a:latin typeface="Arial" pitchFamily="34" charset="0"/>
              </a:rPr>
              <a:t>: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b="0" i="0" strike="noStrike" cap="none" normalizeH="0" baseline="0" dirty="0" smtClean="0">
                <a:ln>
                  <a:noFill/>
                </a:ln>
                <a:effectLst/>
                <a:latin typeface="Arial" pitchFamily="34" charset="0"/>
              </a:rPr>
              <a:t> todo el mundo está convencido de tener suficiente.</a:t>
            </a:r>
            <a:r>
              <a:rPr kumimoji="0" lang="es-ES" b="0" i="0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hlinkClick r:id="rId4" tooltip="Enviar frase"/>
              </a:rPr>
              <a:t>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b="0" i="0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  <a:hlinkClick r:id="rId4" tooltip="Enviar frase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b="0" i="0" strike="noStrike" cap="none" normalizeH="0" baseline="0" dirty="0" smtClean="0">
                <a:ln>
                  <a:noFill/>
                </a:ln>
                <a:effectLst/>
                <a:latin typeface="Arial" pitchFamily="34" charset="0"/>
              </a:rPr>
              <a:t>El bien que hemos hecho nos da una </a:t>
            </a:r>
            <a:r>
              <a:rPr kumimoji="0" lang="es-ES" b="0" i="0" u="sng" strike="noStrike" cap="none" normalizeH="0" baseline="0" dirty="0" smtClean="0">
                <a:ln>
                  <a:noFill/>
                </a:ln>
                <a:effectLst/>
                <a:latin typeface="Arial" pitchFamily="34" charset="0"/>
              </a:rPr>
              <a:t>satisfacción</a:t>
            </a:r>
            <a:r>
              <a:rPr kumimoji="0" lang="es-ES" b="0" i="0" strike="noStrike" cap="none" normalizeH="0" baseline="0" dirty="0" smtClean="0">
                <a:ln>
                  <a:noFill/>
                </a:ln>
                <a:effectLst/>
                <a:latin typeface="Arial" pitchFamily="34" charset="0"/>
              </a:rPr>
              <a:t> interior,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b="0" i="0" strike="noStrike" cap="none" normalizeH="0" baseline="0" dirty="0" smtClean="0">
                <a:ln>
                  <a:noFill/>
                </a:ln>
                <a:effectLst/>
                <a:latin typeface="Arial" pitchFamily="34" charset="0"/>
              </a:rPr>
              <a:t> que es la más dulce de todas las pasiones</a:t>
            </a:r>
            <a:r>
              <a:rPr lang="es-ES" dirty="0">
                <a:latin typeface="Arial" pitchFamily="34" charset="0"/>
              </a:rPr>
              <a:t>.</a:t>
            </a:r>
            <a:endParaRPr kumimoji="0" lang="es-ES" b="0" i="0" strike="noStrike" cap="none" normalizeH="0" baseline="0" dirty="0" smtClean="0">
              <a:ln>
                <a:noFill/>
              </a:ln>
              <a:effectLst/>
              <a:latin typeface="Arial" pitchFamily="34" charset="0"/>
              <a:hlinkClick r:id="rId5" tooltip="Enviar frase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b="0" i="0" strike="noStrike" cap="none" normalizeH="0" baseline="0" dirty="0" smtClean="0">
              <a:ln>
                <a:noFill/>
              </a:ln>
              <a:effectLst/>
              <a:latin typeface="Arial" pitchFamily="34" charset="0"/>
              <a:hlinkClick r:id="rId5" tooltip="Enviar frase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b="0" i="0" strike="noStrike" cap="none" normalizeH="0" baseline="0" dirty="0" smtClean="0">
                <a:ln>
                  <a:noFill/>
                </a:ln>
                <a:effectLst/>
                <a:latin typeface="Arial" pitchFamily="34" charset="0"/>
              </a:rPr>
              <a:t>La matemática es </a:t>
            </a:r>
            <a:r>
              <a:rPr kumimoji="0" lang="es-ES" b="0" i="0" u="sng" strike="noStrike" cap="none" normalizeH="0" baseline="0" dirty="0" smtClean="0">
                <a:ln>
                  <a:noFill/>
                </a:ln>
                <a:effectLst/>
                <a:latin typeface="Arial" pitchFamily="34" charset="0"/>
              </a:rPr>
              <a:t>la ciencia </a:t>
            </a:r>
            <a:r>
              <a:rPr kumimoji="0" lang="es-ES" b="0" i="0" strike="noStrike" cap="none" normalizeH="0" baseline="0" dirty="0" smtClean="0">
                <a:ln>
                  <a:noFill/>
                </a:ln>
                <a:effectLst/>
                <a:latin typeface="Arial" pitchFamily="34" charset="0"/>
              </a:rPr>
              <a:t>del orden y la medida,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b="0" i="0" strike="noStrike" cap="none" normalizeH="0" baseline="0" dirty="0" smtClean="0">
                <a:ln>
                  <a:noFill/>
                </a:ln>
                <a:effectLst/>
                <a:latin typeface="Arial" pitchFamily="34" charset="0"/>
              </a:rPr>
              <a:t>de bellas cadenas de razonamientos,</a:t>
            </a:r>
            <a:r>
              <a:rPr kumimoji="0" lang="es-ES" b="0" i="0" strike="noStrike" cap="none" normalizeH="0" dirty="0" smtClean="0">
                <a:ln>
                  <a:noFill/>
                </a:ln>
                <a:effectLst/>
                <a:latin typeface="Arial" pitchFamily="34" charset="0"/>
              </a:rPr>
              <a:t> todos sencillos y fáciles.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b="0" i="0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b="0" i="0" strike="noStrike" cap="none" normalizeH="0" baseline="0" dirty="0" smtClean="0">
                <a:ln>
                  <a:noFill/>
                </a:ln>
                <a:effectLst/>
                <a:latin typeface="Arial" pitchFamily="34" charset="0"/>
              </a:rPr>
              <a:t>Abrigamos una multitud de prejuicios si no nos decidimos a </a:t>
            </a:r>
            <a:r>
              <a:rPr kumimoji="0" lang="es-ES" b="0" i="0" u="sng" strike="noStrike" cap="none" normalizeH="0" baseline="0" dirty="0" smtClean="0">
                <a:ln>
                  <a:noFill/>
                </a:ln>
                <a:effectLst/>
                <a:latin typeface="Arial" pitchFamily="34" charset="0"/>
              </a:rPr>
              <a:t>dudar</a:t>
            </a:r>
            <a:r>
              <a:rPr kumimoji="0" lang="es-ES" b="0" i="0" strike="noStrike" cap="none" normalizeH="0" baseline="0" dirty="0" smtClean="0">
                <a:ln>
                  <a:noFill/>
                </a:ln>
                <a:effectLst/>
                <a:latin typeface="Arial" pitchFamily="34" charset="0"/>
              </a:rPr>
              <a:t>,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b="0" i="0" strike="noStrike" cap="none" normalizeH="0" baseline="0" dirty="0" smtClean="0">
                <a:ln>
                  <a:noFill/>
                </a:ln>
                <a:effectLst/>
                <a:latin typeface="Arial" pitchFamily="34" charset="0"/>
              </a:rPr>
              <a:t>alguna vez, de todas las cosas en que encontremos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b="0" i="0" strike="noStrike" cap="none" normalizeH="0" baseline="0" dirty="0" smtClean="0">
                <a:ln>
                  <a:noFill/>
                </a:ln>
                <a:effectLst/>
                <a:latin typeface="Arial" pitchFamily="34" charset="0"/>
              </a:rPr>
              <a:t>la menor sospecha de incertidumbre</a:t>
            </a:r>
            <a:r>
              <a:rPr lang="es-ES" dirty="0">
                <a:latin typeface="Arial" pitchFamily="34" charset="0"/>
              </a:rPr>
              <a:t>.</a:t>
            </a:r>
            <a:endParaRPr lang="es-ES" dirty="0" smtClean="0"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b="0" i="0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  <a:hlinkClick r:id="rId6" tooltip="Enviar frase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b="0" i="0" strike="noStrike" cap="none" normalizeH="0" baseline="0" dirty="0" smtClean="0">
                <a:ln>
                  <a:noFill/>
                </a:ln>
                <a:effectLst/>
                <a:latin typeface="Arial" pitchFamily="34" charset="0"/>
              </a:rPr>
              <a:t>La filosofía es la que nos distingue de los salvajes y bárbaros;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b="0" i="0" u="sng" strike="noStrike" cap="none" normalizeH="0" baseline="0" dirty="0" smtClean="0">
                <a:ln>
                  <a:noFill/>
                </a:ln>
                <a:effectLst/>
                <a:latin typeface="Arial" pitchFamily="34" charset="0"/>
              </a:rPr>
              <a:t>las naciones son tanto más civilizadas y cultas cuanto mejor filosofan sus hombres</a:t>
            </a:r>
            <a:r>
              <a:rPr kumimoji="0" lang="es-ES" b="0" i="0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</a:rPr>
              <a:t>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     René Descartes</a:t>
            </a:r>
          </a:p>
        </p:txBody>
      </p:sp>
      <p:pic>
        <p:nvPicPr>
          <p:cNvPr id="1027" name="Picture 3" descr="Enviar frase">
            <a:hlinkClick r:id="rId7" tooltip="Enviar frase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5338" y="-7566025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nviar frase">
            <a:hlinkClick r:id="rId2" tooltip="Enviar frase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5338" y="-6484938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Enviar frase">
            <a:hlinkClick r:id="rId9" tooltip="Enviar frase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5338" y="-4733925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nviar frase">
            <a:hlinkClick r:id="rId3" tooltip="Enviar frase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5338" y="-2982913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Enviar frase">
            <a:hlinkClick r:id="rId4" tooltip="Enviar frase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5338" y="-1231900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7068" y="1488802"/>
            <a:ext cx="2438400" cy="260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886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851920" y="692696"/>
            <a:ext cx="18497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dirty="0" smtClean="0"/>
              <a:t>EL ARTE</a:t>
            </a:r>
            <a:endParaRPr lang="es-ES" sz="3200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idx="1"/>
          </p:nvPr>
        </p:nvSpPr>
        <p:spPr>
          <a:xfrm>
            <a:off x="395536" y="0"/>
            <a:ext cx="4023360" cy="640080"/>
          </a:xfrm>
        </p:spPr>
        <p:txBody>
          <a:bodyPr/>
          <a:lstStyle/>
          <a:p>
            <a:r>
              <a:rPr lang="es-ES" dirty="0" smtClean="0"/>
              <a:t>EL RENACIMIENTO</a:t>
            </a:r>
            <a:endParaRPr lang="es-ES" dirty="0"/>
          </a:p>
        </p:txBody>
      </p:sp>
      <p:sp>
        <p:nvSpPr>
          <p:cNvPr id="6" name="5 Marcador de texto"/>
          <p:cNvSpPr>
            <a:spLocks noGrp="1"/>
          </p:cNvSpPr>
          <p:nvPr>
            <p:ph type="body" sz="half" idx="3"/>
          </p:nvPr>
        </p:nvSpPr>
        <p:spPr>
          <a:xfrm>
            <a:off x="4716016" y="0"/>
            <a:ext cx="4023360" cy="640080"/>
          </a:xfrm>
        </p:spPr>
        <p:txBody>
          <a:bodyPr/>
          <a:lstStyle/>
          <a:p>
            <a:r>
              <a:rPr lang="es-ES" dirty="0" smtClean="0"/>
              <a:t>EL BARROCO</a:t>
            </a:r>
            <a:endParaRPr lang="es-ES" dirty="0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s-ES" dirty="0" smtClean="0"/>
              <a:t>Inspiración clásica, proporción, belleza ideal.</a:t>
            </a:r>
            <a:endParaRPr lang="es-ES" dirty="0"/>
          </a:p>
        </p:txBody>
      </p:sp>
      <p:sp>
        <p:nvSpPr>
          <p:cNvPr id="7" name="6 Marcador de contenido"/>
          <p:cNvSpPr>
            <a:spLocks noGrp="1"/>
          </p:cNvSpPr>
          <p:nvPr>
            <p:ph sz="quarter" idx="4"/>
          </p:nvPr>
        </p:nvSpPr>
        <p:spPr>
          <a:xfrm>
            <a:off x="4776788" y="2502939"/>
            <a:ext cx="4041775" cy="3941763"/>
          </a:xfrm>
        </p:spPr>
        <p:txBody>
          <a:bodyPr/>
          <a:lstStyle/>
          <a:p>
            <a:r>
              <a:rPr lang="es-ES" dirty="0" smtClean="0"/>
              <a:t>Movimiento, naturalismo, claro-oscuro, teatralidad.</a:t>
            </a:r>
          </a:p>
          <a:p>
            <a:r>
              <a:rPr lang="es-ES" dirty="0" smtClean="0"/>
              <a:t>Siglo de oro del arte español.</a:t>
            </a:r>
          </a:p>
          <a:p>
            <a:endParaRPr lang="es-E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4755" y="3645024"/>
            <a:ext cx="2381250" cy="280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212975"/>
            <a:ext cx="2304158" cy="3072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0754" y="3933056"/>
            <a:ext cx="2090327" cy="2521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3705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915816" y="548680"/>
            <a:ext cx="5040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 smtClean="0"/>
              <a:t>3.- CONCLUSIONES</a:t>
            </a:r>
            <a:endParaRPr lang="es-ES" sz="3600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idx="4294967295"/>
          </p:nvPr>
        </p:nvSpPr>
        <p:spPr>
          <a:xfrm>
            <a:off x="0" y="1341438"/>
            <a:ext cx="4024313" cy="639762"/>
          </a:xfrm>
        </p:spPr>
        <p:txBody>
          <a:bodyPr/>
          <a:lstStyle/>
          <a:p>
            <a:r>
              <a:rPr lang="es-ES" dirty="0" smtClean="0"/>
              <a:t>¿Qué he aprendido?</a:t>
            </a:r>
            <a:endParaRPr lang="es-ES" dirty="0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294967295"/>
          </p:nvPr>
        </p:nvSpPr>
        <p:spPr>
          <a:xfrm>
            <a:off x="0" y="2276475"/>
            <a:ext cx="3249613" cy="3956050"/>
          </a:xfrm>
        </p:spPr>
        <p:txBody>
          <a:bodyPr/>
          <a:lstStyle/>
          <a:p>
            <a:r>
              <a:rPr lang="es-ES" sz="2000" dirty="0" smtClean="0"/>
              <a:t>He </a:t>
            </a:r>
            <a:r>
              <a:rPr lang="es-ES" sz="2000" b="1" dirty="0" smtClean="0"/>
              <a:t>aprendido que el Antiguo Régimen nace tras la desaparición del sistema feudal y se caracteriza por la sociedad estamental, heredada de la Edad Media y por la monarquía absoluta impuesta en el siglo XVII.</a:t>
            </a:r>
            <a:endParaRPr lang="es-ES" sz="2000" b="1" dirty="0"/>
          </a:p>
        </p:txBody>
      </p:sp>
      <p:sp>
        <p:nvSpPr>
          <p:cNvPr id="7" name="6 Marcador de texto"/>
          <p:cNvSpPr>
            <a:spLocks noGrp="1"/>
          </p:cNvSpPr>
          <p:nvPr>
            <p:ph type="body" sz="half" idx="4294967295"/>
          </p:nvPr>
        </p:nvSpPr>
        <p:spPr>
          <a:xfrm>
            <a:off x="5121275" y="1412875"/>
            <a:ext cx="4022725" cy="639763"/>
          </a:xfrm>
        </p:spPr>
        <p:txBody>
          <a:bodyPr>
            <a:normAutofit fontScale="70000" lnSpcReduction="20000"/>
          </a:bodyPr>
          <a:lstStyle/>
          <a:p>
            <a:r>
              <a:rPr lang="es-ES" dirty="0" smtClean="0"/>
              <a:t>¿Por qué es importante este tema</a:t>
            </a:r>
            <a:endParaRPr lang="es-ES" dirty="0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4294967295"/>
          </p:nvPr>
        </p:nvSpPr>
        <p:spPr>
          <a:xfrm>
            <a:off x="5830888" y="2451100"/>
            <a:ext cx="3313112" cy="3786188"/>
          </a:xfrm>
        </p:spPr>
        <p:txBody>
          <a:bodyPr>
            <a:normAutofit fontScale="77500" lnSpcReduction="20000"/>
          </a:bodyPr>
          <a:lstStyle/>
          <a:p>
            <a:r>
              <a:rPr lang="es-ES" b="1" dirty="0" smtClean="0"/>
              <a:t>Es importante porque en  </a:t>
            </a:r>
            <a:r>
              <a:rPr lang="es-ES" b="1" dirty="0"/>
              <a:t>el Antiguo Régimen se experimentan pequeños </a:t>
            </a:r>
            <a:r>
              <a:rPr lang="es-ES" b="1" dirty="0" smtClean="0"/>
              <a:t>cambios, económicos</a:t>
            </a:r>
            <a:r>
              <a:rPr lang="es-ES" b="1" dirty="0"/>
              <a:t>, sociales, políticos  y culturales que conducen a la Edad Contemporánea</a:t>
            </a:r>
          </a:p>
        </p:txBody>
      </p:sp>
      <p:pic>
        <p:nvPicPr>
          <p:cNvPr id="9" name="Picture 2" descr="http://t3.gstatic.com/images?q=tbn:ANd9GcRs5pFN4M8y-PbjITwaBidsEwqipdFiCY1Gp_KTqQfac0BwvKM&amp;t=1&amp;usg=__forpDTWU1HIWJd-pt-f5NyVqhrU=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2410784"/>
            <a:ext cx="2520280" cy="3878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50617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010683" y="1196752"/>
            <a:ext cx="8133317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¿CÓMO ERA EL MUNDO EN TORNO A 1780?</a:t>
            </a:r>
          </a:p>
        </p:txBody>
      </p:sp>
      <p:sp>
        <p:nvSpPr>
          <p:cNvPr id="3" name="2 CuadroTexto"/>
          <p:cNvSpPr txBox="1">
            <a:spLocks noChangeArrowheads="1"/>
          </p:cNvSpPr>
          <p:nvPr/>
        </p:nvSpPr>
        <p:spPr bwMode="auto">
          <a:xfrm>
            <a:off x="1030335" y="2221702"/>
            <a:ext cx="20304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dirty="0">
                <a:latin typeface="Rockwell" pitchFamily="18" charset="0"/>
              </a:rPr>
              <a:t>- MÁS PEQUEÑO:</a:t>
            </a:r>
          </a:p>
        </p:txBody>
      </p:sp>
      <p:pic>
        <p:nvPicPr>
          <p:cNvPr id="26628" name="Picture 4" descr="http://4.bp.blogspot.com/_gVIqdOKBXPE/StZ5T33kxyI/AAAAAAAAAg4/LoNZwcjIueQ/s400/mapa+siglo+XVIII+y+XI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0335" y="2612014"/>
            <a:ext cx="7643866" cy="38576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6 Forma libre"/>
          <p:cNvSpPr/>
          <p:nvPr/>
        </p:nvSpPr>
        <p:spPr>
          <a:xfrm>
            <a:off x="1943100" y="3463925"/>
            <a:ext cx="1393825" cy="1108075"/>
          </a:xfrm>
          <a:custGeom>
            <a:avLst/>
            <a:gdLst>
              <a:gd name="connsiteX0" fmla="*/ 929181 w 1394447"/>
              <a:gd name="connsiteY0" fmla="*/ 25758 h 1107583"/>
              <a:gd name="connsiteX1" fmla="*/ 632967 w 1394447"/>
              <a:gd name="connsiteY1" fmla="*/ 64394 h 1107583"/>
              <a:gd name="connsiteX2" fmla="*/ 594330 w 1394447"/>
              <a:gd name="connsiteY2" fmla="*/ 90152 h 1107583"/>
              <a:gd name="connsiteX3" fmla="*/ 542815 w 1394447"/>
              <a:gd name="connsiteY3" fmla="*/ 115910 h 1107583"/>
              <a:gd name="connsiteX4" fmla="*/ 452662 w 1394447"/>
              <a:gd name="connsiteY4" fmla="*/ 180304 h 1107583"/>
              <a:gd name="connsiteX5" fmla="*/ 414026 w 1394447"/>
              <a:gd name="connsiteY5" fmla="*/ 206062 h 1107583"/>
              <a:gd name="connsiteX6" fmla="*/ 323874 w 1394447"/>
              <a:gd name="connsiteY6" fmla="*/ 257577 h 1107583"/>
              <a:gd name="connsiteX7" fmla="*/ 272358 w 1394447"/>
              <a:gd name="connsiteY7" fmla="*/ 309093 h 1107583"/>
              <a:gd name="connsiteX8" fmla="*/ 233722 w 1394447"/>
              <a:gd name="connsiteY8" fmla="*/ 334851 h 1107583"/>
              <a:gd name="connsiteX9" fmla="*/ 207964 w 1394447"/>
              <a:gd name="connsiteY9" fmla="*/ 386366 h 1107583"/>
              <a:gd name="connsiteX10" fmla="*/ 156448 w 1394447"/>
              <a:gd name="connsiteY10" fmla="*/ 463639 h 1107583"/>
              <a:gd name="connsiteX11" fmla="*/ 130691 w 1394447"/>
              <a:gd name="connsiteY11" fmla="*/ 515155 h 1107583"/>
              <a:gd name="connsiteX12" fmla="*/ 92054 w 1394447"/>
              <a:gd name="connsiteY12" fmla="*/ 579549 h 1107583"/>
              <a:gd name="connsiteX13" fmla="*/ 79175 w 1394447"/>
              <a:gd name="connsiteY13" fmla="*/ 618186 h 1107583"/>
              <a:gd name="connsiteX14" fmla="*/ 66296 w 1394447"/>
              <a:gd name="connsiteY14" fmla="*/ 669701 h 1107583"/>
              <a:gd name="connsiteX15" fmla="*/ 27660 w 1394447"/>
              <a:gd name="connsiteY15" fmla="*/ 721217 h 1107583"/>
              <a:gd name="connsiteX16" fmla="*/ 14781 w 1394447"/>
              <a:gd name="connsiteY16" fmla="*/ 785611 h 1107583"/>
              <a:gd name="connsiteX17" fmla="*/ 1902 w 1394447"/>
              <a:gd name="connsiteY17" fmla="*/ 824248 h 1107583"/>
              <a:gd name="connsiteX18" fmla="*/ 14781 w 1394447"/>
              <a:gd name="connsiteY18" fmla="*/ 1017431 h 1107583"/>
              <a:gd name="connsiteX19" fmla="*/ 53417 w 1394447"/>
              <a:gd name="connsiteY19" fmla="*/ 1043189 h 1107583"/>
              <a:gd name="connsiteX20" fmla="*/ 169327 w 1394447"/>
              <a:gd name="connsiteY20" fmla="*/ 1081825 h 1107583"/>
              <a:gd name="connsiteX21" fmla="*/ 323874 w 1394447"/>
              <a:gd name="connsiteY21" fmla="*/ 1107583 h 1107583"/>
              <a:gd name="connsiteX22" fmla="*/ 839029 w 1394447"/>
              <a:gd name="connsiteY22" fmla="*/ 1094704 h 1107583"/>
              <a:gd name="connsiteX23" fmla="*/ 877665 w 1394447"/>
              <a:gd name="connsiteY23" fmla="*/ 1081825 h 1107583"/>
              <a:gd name="connsiteX24" fmla="*/ 916302 w 1394447"/>
              <a:gd name="connsiteY24" fmla="*/ 1056068 h 1107583"/>
              <a:gd name="connsiteX25" fmla="*/ 1006454 w 1394447"/>
              <a:gd name="connsiteY25" fmla="*/ 1030310 h 1107583"/>
              <a:gd name="connsiteX26" fmla="*/ 1109485 w 1394447"/>
              <a:gd name="connsiteY26" fmla="*/ 991673 h 1107583"/>
              <a:gd name="connsiteX27" fmla="*/ 1148122 w 1394447"/>
              <a:gd name="connsiteY27" fmla="*/ 953037 h 1107583"/>
              <a:gd name="connsiteX28" fmla="*/ 1199637 w 1394447"/>
              <a:gd name="connsiteY28" fmla="*/ 875763 h 1107583"/>
              <a:gd name="connsiteX29" fmla="*/ 1264031 w 1394447"/>
              <a:gd name="connsiteY29" fmla="*/ 785611 h 1107583"/>
              <a:gd name="connsiteX30" fmla="*/ 1302668 w 1394447"/>
              <a:gd name="connsiteY30" fmla="*/ 643944 h 1107583"/>
              <a:gd name="connsiteX31" fmla="*/ 1315547 w 1394447"/>
              <a:gd name="connsiteY31" fmla="*/ 605307 h 1107583"/>
              <a:gd name="connsiteX32" fmla="*/ 1341305 w 1394447"/>
              <a:gd name="connsiteY32" fmla="*/ 489397 h 1107583"/>
              <a:gd name="connsiteX33" fmla="*/ 1289789 w 1394447"/>
              <a:gd name="connsiteY33" fmla="*/ 167425 h 1107583"/>
              <a:gd name="connsiteX34" fmla="*/ 1251153 w 1394447"/>
              <a:gd name="connsiteY34" fmla="*/ 141668 h 1107583"/>
              <a:gd name="connsiteX35" fmla="*/ 1199637 w 1394447"/>
              <a:gd name="connsiteY35" fmla="*/ 128789 h 1107583"/>
              <a:gd name="connsiteX36" fmla="*/ 1109485 w 1394447"/>
              <a:gd name="connsiteY36" fmla="*/ 90152 h 1107583"/>
              <a:gd name="connsiteX37" fmla="*/ 967817 w 1394447"/>
              <a:gd name="connsiteY37" fmla="*/ 64394 h 1107583"/>
              <a:gd name="connsiteX38" fmla="*/ 903423 w 1394447"/>
              <a:gd name="connsiteY38" fmla="*/ 38637 h 1107583"/>
              <a:gd name="connsiteX39" fmla="*/ 864786 w 1394447"/>
              <a:gd name="connsiteY39" fmla="*/ 25758 h 1107583"/>
              <a:gd name="connsiteX40" fmla="*/ 851907 w 1394447"/>
              <a:gd name="connsiteY40" fmla="*/ 0 h 1107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1394447" h="1107583">
                <a:moveTo>
                  <a:pt x="929181" y="25758"/>
                </a:moveTo>
                <a:cubicBezTo>
                  <a:pt x="808500" y="33301"/>
                  <a:pt x="736355" y="23039"/>
                  <a:pt x="632967" y="64394"/>
                </a:cubicBezTo>
                <a:cubicBezTo>
                  <a:pt x="618595" y="70143"/>
                  <a:pt x="607769" y="82472"/>
                  <a:pt x="594330" y="90152"/>
                </a:cubicBezTo>
                <a:cubicBezTo>
                  <a:pt x="577661" y="99677"/>
                  <a:pt x="558174" y="104391"/>
                  <a:pt x="542815" y="115910"/>
                </a:cubicBezTo>
                <a:cubicBezTo>
                  <a:pt x="445032" y="189247"/>
                  <a:pt x="534835" y="152913"/>
                  <a:pt x="452662" y="180304"/>
                </a:cubicBezTo>
                <a:cubicBezTo>
                  <a:pt x="439783" y="188890"/>
                  <a:pt x="427299" y="198098"/>
                  <a:pt x="414026" y="206062"/>
                </a:cubicBezTo>
                <a:cubicBezTo>
                  <a:pt x="384347" y="223869"/>
                  <a:pt x="351865" y="237220"/>
                  <a:pt x="323874" y="257577"/>
                </a:cubicBezTo>
                <a:cubicBezTo>
                  <a:pt x="304234" y="271861"/>
                  <a:pt x="290796" y="293289"/>
                  <a:pt x="272358" y="309093"/>
                </a:cubicBezTo>
                <a:cubicBezTo>
                  <a:pt x="260606" y="319166"/>
                  <a:pt x="246601" y="326265"/>
                  <a:pt x="233722" y="334851"/>
                </a:cubicBezTo>
                <a:cubicBezTo>
                  <a:pt x="225136" y="352023"/>
                  <a:pt x="217842" y="369903"/>
                  <a:pt x="207964" y="386366"/>
                </a:cubicBezTo>
                <a:cubicBezTo>
                  <a:pt x="192037" y="412911"/>
                  <a:pt x="170292" y="435950"/>
                  <a:pt x="156448" y="463639"/>
                </a:cubicBezTo>
                <a:cubicBezTo>
                  <a:pt x="147862" y="480811"/>
                  <a:pt x="140015" y="498372"/>
                  <a:pt x="130691" y="515155"/>
                </a:cubicBezTo>
                <a:cubicBezTo>
                  <a:pt x="118534" y="537037"/>
                  <a:pt x="103249" y="557160"/>
                  <a:pt x="92054" y="579549"/>
                </a:cubicBezTo>
                <a:cubicBezTo>
                  <a:pt x="85983" y="591691"/>
                  <a:pt x="82905" y="605133"/>
                  <a:pt x="79175" y="618186"/>
                </a:cubicBezTo>
                <a:cubicBezTo>
                  <a:pt x="74312" y="635205"/>
                  <a:pt x="74212" y="653869"/>
                  <a:pt x="66296" y="669701"/>
                </a:cubicBezTo>
                <a:cubicBezTo>
                  <a:pt x="56697" y="688900"/>
                  <a:pt x="40539" y="704045"/>
                  <a:pt x="27660" y="721217"/>
                </a:cubicBezTo>
                <a:cubicBezTo>
                  <a:pt x="23367" y="742682"/>
                  <a:pt x="20090" y="764375"/>
                  <a:pt x="14781" y="785611"/>
                </a:cubicBezTo>
                <a:cubicBezTo>
                  <a:pt x="11488" y="798781"/>
                  <a:pt x="1902" y="810672"/>
                  <a:pt x="1902" y="824248"/>
                </a:cubicBezTo>
                <a:cubicBezTo>
                  <a:pt x="1902" y="888785"/>
                  <a:pt x="0" y="954609"/>
                  <a:pt x="14781" y="1017431"/>
                </a:cubicBezTo>
                <a:cubicBezTo>
                  <a:pt x="18326" y="1032498"/>
                  <a:pt x="39978" y="1035510"/>
                  <a:pt x="53417" y="1043189"/>
                </a:cubicBezTo>
                <a:cubicBezTo>
                  <a:pt x="114611" y="1078157"/>
                  <a:pt x="97396" y="1065840"/>
                  <a:pt x="169327" y="1081825"/>
                </a:cubicBezTo>
                <a:cubicBezTo>
                  <a:pt x="278731" y="1106137"/>
                  <a:pt x="155743" y="1086566"/>
                  <a:pt x="323874" y="1107583"/>
                </a:cubicBezTo>
                <a:cubicBezTo>
                  <a:pt x="495592" y="1103290"/>
                  <a:pt x="667443" y="1102685"/>
                  <a:pt x="839029" y="1094704"/>
                </a:cubicBezTo>
                <a:cubicBezTo>
                  <a:pt x="852590" y="1094073"/>
                  <a:pt x="865523" y="1087896"/>
                  <a:pt x="877665" y="1081825"/>
                </a:cubicBezTo>
                <a:cubicBezTo>
                  <a:pt x="891509" y="1074903"/>
                  <a:pt x="901931" y="1061816"/>
                  <a:pt x="916302" y="1056068"/>
                </a:cubicBezTo>
                <a:cubicBezTo>
                  <a:pt x="945320" y="1044461"/>
                  <a:pt x="976302" y="1038533"/>
                  <a:pt x="1006454" y="1030310"/>
                </a:cubicBezTo>
                <a:cubicBezTo>
                  <a:pt x="1050073" y="1018414"/>
                  <a:pt x="1070904" y="1019230"/>
                  <a:pt x="1109485" y="991673"/>
                </a:cubicBezTo>
                <a:cubicBezTo>
                  <a:pt x="1124306" y="981087"/>
                  <a:pt x="1135243" y="965916"/>
                  <a:pt x="1148122" y="953037"/>
                </a:cubicBezTo>
                <a:cubicBezTo>
                  <a:pt x="1175746" y="870159"/>
                  <a:pt x="1139344" y="960172"/>
                  <a:pt x="1199637" y="875763"/>
                </a:cubicBezTo>
                <a:cubicBezTo>
                  <a:pt x="1284399" y="757098"/>
                  <a:pt x="1163571" y="886074"/>
                  <a:pt x="1264031" y="785611"/>
                </a:cubicBezTo>
                <a:cubicBezTo>
                  <a:pt x="1319289" y="619838"/>
                  <a:pt x="1266261" y="789570"/>
                  <a:pt x="1302668" y="643944"/>
                </a:cubicBezTo>
                <a:cubicBezTo>
                  <a:pt x="1305961" y="630774"/>
                  <a:pt x="1312602" y="618559"/>
                  <a:pt x="1315547" y="605307"/>
                </a:cubicBezTo>
                <a:cubicBezTo>
                  <a:pt x="1345769" y="469311"/>
                  <a:pt x="1312312" y="576375"/>
                  <a:pt x="1341305" y="489397"/>
                </a:cubicBezTo>
                <a:cubicBezTo>
                  <a:pt x="1331911" y="282722"/>
                  <a:pt x="1394447" y="254640"/>
                  <a:pt x="1289789" y="167425"/>
                </a:cubicBezTo>
                <a:cubicBezTo>
                  <a:pt x="1277898" y="157516"/>
                  <a:pt x="1265380" y="147765"/>
                  <a:pt x="1251153" y="141668"/>
                </a:cubicBezTo>
                <a:cubicBezTo>
                  <a:pt x="1234884" y="134696"/>
                  <a:pt x="1216809" y="133082"/>
                  <a:pt x="1199637" y="128789"/>
                </a:cubicBezTo>
                <a:cubicBezTo>
                  <a:pt x="1162777" y="110359"/>
                  <a:pt x="1147386" y="99627"/>
                  <a:pt x="1109485" y="90152"/>
                </a:cubicBezTo>
                <a:cubicBezTo>
                  <a:pt x="1073483" y="81151"/>
                  <a:pt x="1002266" y="70136"/>
                  <a:pt x="967817" y="64394"/>
                </a:cubicBezTo>
                <a:cubicBezTo>
                  <a:pt x="946352" y="55808"/>
                  <a:pt x="925069" y="46754"/>
                  <a:pt x="903423" y="38637"/>
                </a:cubicBezTo>
                <a:cubicBezTo>
                  <a:pt x="890712" y="33870"/>
                  <a:pt x="875647" y="33903"/>
                  <a:pt x="864786" y="25758"/>
                </a:cubicBezTo>
                <a:cubicBezTo>
                  <a:pt x="857106" y="19998"/>
                  <a:pt x="856200" y="8586"/>
                  <a:pt x="851907" y="0"/>
                </a:cubicBezTo>
              </a:path>
            </a:pathLst>
          </a:custGeom>
          <a:ln w="41275" cmpd="sng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sp>
        <p:nvSpPr>
          <p:cNvPr id="8" name="7 Forma libre"/>
          <p:cNvSpPr/>
          <p:nvPr/>
        </p:nvSpPr>
        <p:spPr>
          <a:xfrm>
            <a:off x="2446338" y="5491163"/>
            <a:ext cx="1557337" cy="588962"/>
          </a:xfrm>
          <a:custGeom>
            <a:avLst/>
            <a:gdLst>
              <a:gd name="connsiteX0" fmla="*/ 128789 w 1556660"/>
              <a:gd name="connsiteY0" fmla="*/ 240443 h 589630"/>
              <a:gd name="connsiteX1" fmla="*/ 231820 w 1556660"/>
              <a:gd name="connsiteY1" fmla="*/ 163169 h 589630"/>
              <a:gd name="connsiteX2" fmla="*/ 270456 w 1556660"/>
              <a:gd name="connsiteY2" fmla="*/ 150290 h 589630"/>
              <a:gd name="connsiteX3" fmla="*/ 321972 w 1556660"/>
              <a:gd name="connsiteY3" fmla="*/ 111654 h 589630"/>
              <a:gd name="connsiteX4" fmla="*/ 399245 w 1556660"/>
              <a:gd name="connsiteY4" fmla="*/ 98775 h 589630"/>
              <a:gd name="connsiteX5" fmla="*/ 463639 w 1556660"/>
              <a:gd name="connsiteY5" fmla="*/ 85896 h 589630"/>
              <a:gd name="connsiteX6" fmla="*/ 502276 w 1556660"/>
              <a:gd name="connsiteY6" fmla="*/ 73017 h 589630"/>
              <a:gd name="connsiteX7" fmla="*/ 1094704 w 1556660"/>
              <a:gd name="connsiteY7" fmla="*/ 47259 h 589630"/>
              <a:gd name="connsiteX8" fmla="*/ 1262129 w 1556660"/>
              <a:gd name="connsiteY8" fmla="*/ 60138 h 589630"/>
              <a:gd name="connsiteX9" fmla="*/ 1287887 w 1556660"/>
              <a:gd name="connsiteY9" fmla="*/ 8623 h 589630"/>
              <a:gd name="connsiteX10" fmla="*/ 1352282 w 1556660"/>
              <a:gd name="connsiteY10" fmla="*/ 21502 h 589630"/>
              <a:gd name="connsiteX11" fmla="*/ 1403797 w 1556660"/>
              <a:gd name="connsiteY11" fmla="*/ 47259 h 589630"/>
              <a:gd name="connsiteX12" fmla="*/ 1506828 w 1556660"/>
              <a:gd name="connsiteY12" fmla="*/ 137412 h 589630"/>
              <a:gd name="connsiteX13" fmla="*/ 1519707 w 1556660"/>
              <a:gd name="connsiteY13" fmla="*/ 188927 h 589630"/>
              <a:gd name="connsiteX14" fmla="*/ 1545465 w 1556660"/>
              <a:gd name="connsiteY14" fmla="*/ 279079 h 589630"/>
              <a:gd name="connsiteX15" fmla="*/ 1519707 w 1556660"/>
              <a:gd name="connsiteY15" fmla="*/ 407868 h 589630"/>
              <a:gd name="connsiteX16" fmla="*/ 1506828 w 1556660"/>
              <a:gd name="connsiteY16" fmla="*/ 446505 h 589630"/>
              <a:gd name="connsiteX17" fmla="*/ 1429555 w 1556660"/>
              <a:gd name="connsiteY17" fmla="*/ 498020 h 589630"/>
              <a:gd name="connsiteX18" fmla="*/ 1339403 w 1556660"/>
              <a:gd name="connsiteY18" fmla="*/ 549536 h 589630"/>
              <a:gd name="connsiteX19" fmla="*/ 1287887 w 1556660"/>
              <a:gd name="connsiteY19" fmla="*/ 562414 h 589630"/>
              <a:gd name="connsiteX20" fmla="*/ 1236372 w 1556660"/>
              <a:gd name="connsiteY20" fmla="*/ 588172 h 589630"/>
              <a:gd name="connsiteX21" fmla="*/ 373487 w 1556660"/>
              <a:gd name="connsiteY21" fmla="*/ 536657 h 589630"/>
              <a:gd name="connsiteX22" fmla="*/ 231820 w 1556660"/>
              <a:gd name="connsiteY22" fmla="*/ 510899 h 589630"/>
              <a:gd name="connsiteX23" fmla="*/ 193183 w 1556660"/>
              <a:gd name="connsiteY23" fmla="*/ 498020 h 589630"/>
              <a:gd name="connsiteX24" fmla="*/ 128789 w 1556660"/>
              <a:gd name="connsiteY24" fmla="*/ 485141 h 589630"/>
              <a:gd name="connsiteX25" fmla="*/ 51515 w 1556660"/>
              <a:gd name="connsiteY25" fmla="*/ 459383 h 589630"/>
              <a:gd name="connsiteX26" fmla="*/ 0 w 1556660"/>
              <a:gd name="connsiteY26" fmla="*/ 446505 h 589630"/>
              <a:gd name="connsiteX27" fmla="*/ 25758 w 1556660"/>
              <a:gd name="connsiteY27" fmla="*/ 356352 h 589630"/>
              <a:gd name="connsiteX28" fmla="*/ 51515 w 1556660"/>
              <a:gd name="connsiteY28" fmla="*/ 317716 h 589630"/>
              <a:gd name="connsiteX29" fmla="*/ 64394 w 1556660"/>
              <a:gd name="connsiteY29" fmla="*/ 266200 h 589630"/>
              <a:gd name="connsiteX30" fmla="*/ 77273 w 1556660"/>
              <a:gd name="connsiteY30" fmla="*/ 227564 h 589630"/>
              <a:gd name="connsiteX31" fmla="*/ 193183 w 1556660"/>
              <a:gd name="connsiteY31" fmla="*/ 201806 h 589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556660" h="589630">
                <a:moveTo>
                  <a:pt x="128789" y="240443"/>
                </a:moveTo>
                <a:cubicBezTo>
                  <a:pt x="144588" y="227803"/>
                  <a:pt x="204481" y="176839"/>
                  <a:pt x="231820" y="163169"/>
                </a:cubicBezTo>
                <a:cubicBezTo>
                  <a:pt x="243962" y="157098"/>
                  <a:pt x="257577" y="154583"/>
                  <a:pt x="270456" y="150290"/>
                </a:cubicBezTo>
                <a:cubicBezTo>
                  <a:pt x="287628" y="137411"/>
                  <a:pt x="302042" y="119626"/>
                  <a:pt x="321972" y="111654"/>
                </a:cubicBezTo>
                <a:cubicBezTo>
                  <a:pt x="346217" y="101956"/>
                  <a:pt x="373553" y="103446"/>
                  <a:pt x="399245" y="98775"/>
                </a:cubicBezTo>
                <a:cubicBezTo>
                  <a:pt x="420782" y="94859"/>
                  <a:pt x="442403" y="91205"/>
                  <a:pt x="463639" y="85896"/>
                </a:cubicBezTo>
                <a:cubicBezTo>
                  <a:pt x="476809" y="82603"/>
                  <a:pt x="488964" y="75679"/>
                  <a:pt x="502276" y="73017"/>
                </a:cubicBezTo>
                <a:cubicBezTo>
                  <a:pt x="674343" y="38603"/>
                  <a:pt x="1024879" y="49049"/>
                  <a:pt x="1094704" y="47259"/>
                </a:cubicBezTo>
                <a:cubicBezTo>
                  <a:pt x="1150512" y="51552"/>
                  <a:pt x="1207243" y="71115"/>
                  <a:pt x="1262129" y="60138"/>
                </a:cubicBezTo>
                <a:cubicBezTo>
                  <a:pt x="1280955" y="56373"/>
                  <a:pt x="1270241" y="16186"/>
                  <a:pt x="1287887" y="8623"/>
                </a:cubicBezTo>
                <a:cubicBezTo>
                  <a:pt x="1308007" y="0"/>
                  <a:pt x="1330817" y="17209"/>
                  <a:pt x="1352282" y="21502"/>
                </a:cubicBezTo>
                <a:cubicBezTo>
                  <a:pt x="1369454" y="30088"/>
                  <a:pt x="1387823" y="36610"/>
                  <a:pt x="1403797" y="47259"/>
                </a:cubicBezTo>
                <a:cubicBezTo>
                  <a:pt x="1450964" y="78704"/>
                  <a:pt x="1469592" y="100176"/>
                  <a:pt x="1506828" y="137412"/>
                </a:cubicBezTo>
                <a:cubicBezTo>
                  <a:pt x="1511121" y="154584"/>
                  <a:pt x="1514844" y="171908"/>
                  <a:pt x="1519707" y="188927"/>
                </a:cubicBezTo>
                <a:cubicBezTo>
                  <a:pt x="1556660" y="318260"/>
                  <a:pt x="1505204" y="118037"/>
                  <a:pt x="1545465" y="279079"/>
                </a:cubicBezTo>
                <a:cubicBezTo>
                  <a:pt x="1536879" y="322009"/>
                  <a:pt x="1529551" y="365209"/>
                  <a:pt x="1519707" y="407868"/>
                </a:cubicBezTo>
                <a:cubicBezTo>
                  <a:pt x="1516654" y="421096"/>
                  <a:pt x="1516427" y="436906"/>
                  <a:pt x="1506828" y="446505"/>
                </a:cubicBezTo>
                <a:cubicBezTo>
                  <a:pt x="1484938" y="468395"/>
                  <a:pt x="1455313" y="480848"/>
                  <a:pt x="1429555" y="498020"/>
                </a:cubicBezTo>
                <a:cubicBezTo>
                  <a:pt x="1397530" y="519370"/>
                  <a:pt x="1376749" y="535532"/>
                  <a:pt x="1339403" y="549536"/>
                </a:cubicBezTo>
                <a:cubicBezTo>
                  <a:pt x="1322830" y="555751"/>
                  <a:pt x="1305059" y="558121"/>
                  <a:pt x="1287887" y="562414"/>
                </a:cubicBezTo>
                <a:cubicBezTo>
                  <a:pt x="1270715" y="571000"/>
                  <a:pt x="1255568" y="588467"/>
                  <a:pt x="1236372" y="588172"/>
                </a:cubicBezTo>
                <a:cubicBezTo>
                  <a:pt x="606004" y="578475"/>
                  <a:pt x="691320" y="589630"/>
                  <a:pt x="373487" y="536657"/>
                </a:cubicBezTo>
                <a:cubicBezTo>
                  <a:pt x="284881" y="507121"/>
                  <a:pt x="392008" y="540024"/>
                  <a:pt x="231820" y="510899"/>
                </a:cubicBezTo>
                <a:cubicBezTo>
                  <a:pt x="218463" y="508470"/>
                  <a:pt x="206353" y="501313"/>
                  <a:pt x="193183" y="498020"/>
                </a:cubicBezTo>
                <a:cubicBezTo>
                  <a:pt x="171947" y="492711"/>
                  <a:pt x="149907" y="490901"/>
                  <a:pt x="128789" y="485141"/>
                </a:cubicBezTo>
                <a:cubicBezTo>
                  <a:pt x="102594" y="477997"/>
                  <a:pt x="77856" y="465968"/>
                  <a:pt x="51515" y="459383"/>
                </a:cubicBezTo>
                <a:lnTo>
                  <a:pt x="0" y="446505"/>
                </a:lnTo>
                <a:cubicBezTo>
                  <a:pt x="4127" y="429999"/>
                  <a:pt x="16520" y="374829"/>
                  <a:pt x="25758" y="356352"/>
                </a:cubicBezTo>
                <a:cubicBezTo>
                  <a:pt x="32680" y="342508"/>
                  <a:pt x="42929" y="330595"/>
                  <a:pt x="51515" y="317716"/>
                </a:cubicBezTo>
                <a:cubicBezTo>
                  <a:pt x="55808" y="300544"/>
                  <a:pt x="59531" y="283219"/>
                  <a:pt x="64394" y="266200"/>
                </a:cubicBezTo>
                <a:cubicBezTo>
                  <a:pt x="68123" y="253147"/>
                  <a:pt x="66844" y="236255"/>
                  <a:pt x="77273" y="227564"/>
                </a:cubicBezTo>
                <a:cubicBezTo>
                  <a:pt x="115836" y="195429"/>
                  <a:pt x="149579" y="201806"/>
                  <a:pt x="193183" y="201806"/>
                </a:cubicBezTo>
              </a:path>
            </a:pathLst>
          </a:custGeom>
          <a:ln w="41275" cmpd="sng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sp>
        <p:nvSpPr>
          <p:cNvPr id="10" name="9 Forma libre"/>
          <p:cNvSpPr/>
          <p:nvPr/>
        </p:nvSpPr>
        <p:spPr>
          <a:xfrm>
            <a:off x="6362700" y="5010150"/>
            <a:ext cx="1992313" cy="1004888"/>
          </a:xfrm>
          <a:custGeom>
            <a:avLst/>
            <a:gdLst>
              <a:gd name="connsiteX0" fmla="*/ 437882 w 1992413"/>
              <a:gd name="connsiteY0" fmla="*/ 669341 h 1004192"/>
              <a:gd name="connsiteX1" fmla="*/ 321972 w 1992413"/>
              <a:gd name="connsiteY1" fmla="*/ 695099 h 1004192"/>
              <a:gd name="connsiteX2" fmla="*/ 283336 w 1992413"/>
              <a:gd name="connsiteY2" fmla="*/ 720857 h 1004192"/>
              <a:gd name="connsiteX3" fmla="*/ 206062 w 1992413"/>
              <a:gd name="connsiteY3" fmla="*/ 759493 h 1004192"/>
              <a:gd name="connsiteX4" fmla="*/ 115910 w 1992413"/>
              <a:gd name="connsiteY4" fmla="*/ 798130 h 1004192"/>
              <a:gd name="connsiteX5" fmla="*/ 0 w 1992413"/>
              <a:gd name="connsiteY5" fmla="*/ 888282 h 1004192"/>
              <a:gd name="connsiteX6" fmla="*/ 12879 w 1992413"/>
              <a:gd name="connsiteY6" fmla="*/ 965555 h 1004192"/>
              <a:gd name="connsiteX7" fmla="*/ 103031 w 1992413"/>
              <a:gd name="connsiteY7" fmla="*/ 1004192 h 1004192"/>
              <a:gd name="connsiteX8" fmla="*/ 643944 w 1992413"/>
              <a:gd name="connsiteY8" fmla="*/ 991313 h 1004192"/>
              <a:gd name="connsiteX9" fmla="*/ 746975 w 1992413"/>
              <a:gd name="connsiteY9" fmla="*/ 965555 h 1004192"/>
              <a:gd name="connsiteX10" fmla="*/ 850006 w 1992413"/>
              <a:gd name="connsiteY10" fmla="*/ 952676 h 1004192"/>
              <a:gd name="connsiteX11" fmla="*/ 940158 w 1992413"/>
              <a:gd name="connsiteY11" fmla="*/ 926919 h 1004192"/>
              <a:gd name="connsiteX12" fmla="*/ 991674 w 1992413"/>
              <a:gd name="connsiteY12" fmla="*/ 914040 h 1004192"/>
              <a:gd name="connsiteX13" fmla="*/ 1030310 w 1992413"/>
              <a:gd name="connsiteY13" fmla="*/ 888282 h 1004192"/>
              <a:gd name="connsiteX14" fmla="*/ 1120462 w 1992413"/>
              <a:gd name="connsiteY14" fmla="*/ 862524 h 1004192"/>
              <a:gd name="connsiteX15" fmla="*/ 1159099 w 1992413"/>
              <a:gd name="connsiteY15" fmla="*/ 836766 h 1004192"/>
              <a:gd name="connsiteX16" fmla="*/ 1146220 w 1992413"/>
              <a:gd name="connsiteY16" fmla="*/ 798130 h 1004192"/>
              <a:gd name="connsiteX17" fmla="*/ 1197736 w 1992413"/>
              <a:gd name="connsiteY17" fmla="*/ 772372 h 1004192"/>
              <a:gd name="connsiteX18" fmla="*/ 1275009 w 1992413"/>
              <a:gd name="connsiteY18" fmla="*/ 720857 h 1004192"/>
              <a:gd name="connsiteX19" fmla="*/ 1455313 w 1992413"/>
              <a:gd name="connsiteY19" fmla="*/ 617826 h 1004192"/>
              <a:gd name="connsiteX20" fmla="*/ 1545465 w 1992413"/>
              <a:gd name="connsiteY20" fmla="*/ 592068 h 1004192"/>
              <a:gd name="connsiteX21" fmla="*/ 1596981 w 1992413"/>
              <a:gd name="connsiteY21" fmla="*/ 579189 h 1004192"/>
              <a:gd name="connsiteX22" fmla="*/ 1648496 w 1992413"/>
              <a:gd name="connsiteY22" fmla="*/ 553431 h 1004192"/>
              <a:gd name="connsiteX23" fmla="*/ 1700012 w 1992413"/>
              <a:gd name="connsiteY23" fmla="*/ 540552 h 1004192"/>
              <a:gd name="connsiteX24" fmla="*/ 1777285 w 1992413"/>
              <a:gd name="connsiteY24" fmla="*/ 514795 h 1004192"/>
              <a:gd name="connsiteX25" fmla="*/ 1867437 w 1992413"/>
              <a:gd name="connsiteY25" fmla="*/ 489037 h 1004192"/>
              <a:gd name="connsiteX26" fmla="*/ 1944710 w 1992413"/>
              <a:gd name="connsiteY26" fmla="*/ 360248 h 1004192"/>
              <a:gd name="connsiteX27" fmla="*/ 1957589 w 1992413"/>
              <a:gd name="connsiteY27" fmla="*/ 321612 h 1004192"/>
              <a:gd name="connsiteX28" fmla="*/ 1931831 w 1992413"/>
              <a:gd name="connsiteY28" fmla="*/ 51155 h 1004192"/>
              <a:gd name="connsiteX29" fmla="*/ 1725769 w 1992413"/>
              <a:gd name="connsiteY29" fmla="*/ 64034 h 1004192"/>
              <a:gd name="connsiteX30" fmla="*/ 1674254 w 1992413"/>
              <a:gd name="connsiteY30" fmla="*/ 89792 h 1004192"/>
              <a:gd name="connsiteX31" fmla="*/ 1558344 w 1992413"/>
              <a:gd name="connsiteY31" fmla="*/ 154186 h 1004192"/>
              <a:gd name="connsiteX32" fmla="*/ 1519707 w 1992413"/>
              <a:gd name="connsiteY32" fmla="*/ 179944 h 1004192"/>
              <a:gd name="connsiteX33" fmla="*/ 1468192 w 1992413"/>
              <a:gd name="connsiteY33" fmla="*/ 205702 h 1004192"/>
              <a:gd name="connsiteX34" fmla="*/ 1429555 w 1992413"/>
              <a:gd name="connsiteY34" fmla="*/ 244338 h 1004192"/>
              <a:gd name="connsiteX35" fmla="*/ 1352282 w 1992413"/>
              <a:gd name="connsiteY35" fmla="*/ 282975 h 1004192"/>
              <a:gd name="connsiteX36" fmla="*/ 1236372 w 1992413"/>
              <a:gd name="connsiteY36" fmla="*/ 360248 h 1004192"/>
              <a:gd name="connsiteX37" fmla="*/ 1146220 w 1992413"/>
              <a:gd name="connsiteY37" fmla="*/ 437521 h 1004192"/>
              <a:gd name="connsiteX38" fmla="*/ 1043189 w 1992413"/>
              <a:gd name="connsiteY38" fmla="*/ 463279 h 1004192"/>
              <a:gd name="connsiteX39" fmla="*/ 991674 w 1992413"/>
              <a:gd name="connsiteY39" fmla="*/ 476158 h 1004192"/>
              <a:gd name="connsiteX40" fmla="*/ 953037 w 1992413"/>
              <a:gd name="connsiteY40" fmla="*/ 501916 h 1004192"/>
              <a:gd name="connsiteX41" fmla="*/ 862885 w 1992413"/>
              <a:gd name="connsiteY41" fmla="*/ 527673 h 1004192"/>
              <a:gd name="connsiteX42" fmla="*/ 824248 w 1992413"/>
              <a:gd name="connsiteY42" fmla="*/ 553431 h 1004192"/>
              <a:gd name="connsiteX43" fmla="*/ 682581 w 1992413"/>
              <a:gd name="connsiteY43" fmla="*/ 579189 h 1004192"/>
              <a:gd name="connsiteX44" fmla="*/ 450761 w 1992413"/>
              <a:gd name="connsiteY44" fmla="*/ 592068 h 1004192"/>
              <a:gd name="connsiteX45" fmla="*/ 373488 w 1992413"/>
              <a:gd name="connsiteY45" fmla="*/ 630704 h 1004192"/>
              <a:gd name="connsiteX46" fmla="*/ 360609 w 1992413"/>
              <a:gd name="connsiteY46" fmla="*/ 669341 h 1004192"/>
              <a:gd name="connsiteX47" fmla="*/ 334851 w 1992413"/>
              <a:gd name="connsiteY47" fmla="*/ 695099 h 1004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992413" h="1004192">
                <a:moveTo>
                  <a:pt x="437882" y="669341"/>
                </a:moveTo>
                <a:cubicBezTo>
                  <a:pt x="426422" y="671633"/>
                  <a:pt x="337885" y="688279"/>
                  <a:pt x="321972" y="695099"/>
                </a:cubicBezTo>
                <a:cubicBezTo>
                  <a:pt x="307745" y="701196"/>
                  <a:pt x="296867" y="713340"/>
                  <a:pt x="283336" y="720857"/>
                </a:cubicBezTo>
                <a:cubicBezTo>
                  <a:pt x="258162" y="734843"/>
                  <a:pt x="232378" y="747797"/>
                  <a:pt x="206062" y="759493"/>
                </a:cubicBezTo>
                <a:cubicBezTo>
                  <a:pt x="158654" y="780563"/>
                  <a:pt x="166216" y="763303"/>
                  <a:pt x="115910" y="798130"/>
                </a:cubicBezTo>
                <a:cubicBezTo>
                  <a:pt x="75666" y="825991"/>
                  <a:pt x="0" y="888282"/>
                  <a:pt x="0" y="888282"/>
                </a:cubicBezTo>
                <a:cubicBezTo>
                  <a:pt x="4293" y="914040"/>
                  <a:pt x="1201" y="942199"/>
                  <a:pt x="12879" y="965555"/>
                </a:cubicBezTo>
                <a:cubicBezTo>
                  <a:pt x="25585" y="990966"/>
                  <a:pt x="82994" y="999183"/>
                  <a:pt x="103031" y="1004192"/>
                </a:cubicBezTo>
                <a:cubicBezTo>
                  <a:pt x="283335" y="999899"/>
                  <a:pt x="463912" y="1002115"/>
                  <a:pt x="643944" y="991313"/>
                </a:cubicBezTo>
                <a:cubicBezTo>
                  <a:pt x="679281" y="989193"/>
                  <a:pt x="712181" y="972079"/>
                  <a:pt x="746975" y="965555"/>
                </a:cubicBezTo>
                <a:cubicBezTo>
                  <a:pt x="780993" y="959177"/>
                  <a:pt x="815866" y="958366"/>
                  <a:pt x="850006" y="952676"/>
                </a:cubicBezTo>
                <a:cubicBezTo>
                  <a:pt x="898314" y="944625"/>
                  <a:pt x="897291" y="939167"/>
                  <a:pt x="940158" y="926919"/>
                </a:cubicBezTo>
                <a:cubicBezTo>
                  <a:pt x="957177" y="922056"/>
                  <a:pt x="974502" y="918333"/>
                  <a:pt x="991674" y="914040"/>
                </a:cubicBezTo>
                <a:cubicBezTo>
                  <a:pt x="1004553" y="905454"/>
                  <a:pt x="1016083" y="894379"/>
                  <a:pt x="1030310" y="888282"/>
                </a:cubicBezTo>
                <a:cubicBezTo>
                  <a:pt x="1088085" y="863521"/>
                  <a:pt x="1070334" y="887588"/>
                  <a:pt x="1120462" y="862524"/>
                </a:cubicBezTo>
                <a:cubicBezTo>
                  <a:pt x="1134306" y="855602"/>
                  <a:pt x="1146220" y="845352"/>
                  <a:pt x="1159099" y="836766"/>
                </a:cubicBezTo>
                <a:cubicBezTo>
                  <a:pt x="1154806" y="823887"/>
                  <a:pt x="1139235" y="809771"/>
                  <a:pt x="1146220" y="798130"/>
                </a:cubicBezTo>
                <a:cubicBezTo>
                  <a:pt x="1156098" y="781667"/>
                  <a:pt x="1182113" y="783531"/>
                  <a:pt x="1197736" y="772372"/>
                </a:cubicBezTo>
                <a:cubicBezTo>
                  <a:pt x="1282147" y="712078"/>
                  <a:pt x="1192129" y="748481"/>
                  <a:pt x="1275009" y="720857"/>
                </a:cubicBezTo>
                <a:cubicBezTo>
                  <a:pt x="1320999" y="690197"/>
                  <a:pt x="1403022" y="630899"/>
                  <a:pt x="1455313" y="617826"/>
                </a:cubicBezTo>
                <a:cubicBezTo>
                  <a:pt x="1616363" y="577564"/>
                  <a:pt x="1416131" y="629021"/>
                  <a:pt x="1545465" y="592068"/>
                </a:cubicBezTo>
                <a:cubicBezTo>
                  <a:pt x="1562484" y="587205"/>
                  <a:pt x="1579809" y="583482"/>
                  <a:pt x="1596981" y="579189"/>
                </a:cubicBezTo>
                <a:cubicBezTo>
                  <a:pt x="1614153" y="570603"/>
                  <a:pt x="1630520" y="560172"/>
                  <a:pt x="1648496" y="553431"/>
                </a:cubicBezTo>
                <a:cubicBezTo>
                  <a:pt x="1665069" y="547216"/>
                  <a:pt x="1683058" y="545638"/>
                  <a:pt x="1700012" y="540552"/>
                </a:cubicBezTo>
                <a:cubicBezTo>
                  <a:pt x="1726018" y="532750"/>
                  <a:pt x="1750945" y="521380"/>
                  <a:pt x="1777285" y="514795"/>
                </a:cubicBezTo>
                <a:cubicBezTo>
                  <a:pt x="1841970" y="498623"/>
                  <a:pt x="1812008" y="507513"/>
                  <a:pt x="1867437" y="489037"/>
                </a:cubicBezTo>
                <a:cubicBezTo>
                  <a:pt x="1904060" y="434102"/>
                  <a:pt x="1920948" y="415692"/>
                  <a:pt x="1944710" y="360248"/>
                </a:cubicBezTo>
                <a:cubicBezTo>
                  <a:pt x="1950058" y="347770"/>
                  <a:pt x="1953296" y="334491"/>
                  <a:pt x="1957589" y="321612"/>
                </a:cubicBezTo>
                <a:cubicBezTo>
                  <a:pt x="1949003" y="231460"/>
                  <a:pt x="1992413" y="118468"/>
                  <a:pt x="1931831" y="51155"/>
                </a:cubicBezTo>
                <a:cubicBezTo>
                  <a:pt x="1885792" y="0"/>
                  <a:pt x="1793829" y="53825"/>
                  <a:pt x="1725769" y="64034"/>
                </a:cubicBezTo>
                <a:cubicBezTo>
                  <a:pt x="1706783" y="66882"/>
                  <a:pt x="1691900" y="82229"/>
                  <a:pt x="1674254" y="89792"/>
                </a:cubicBezTo>
                <a:cubicBezTo>
                  <a:pt x="1579045" y="130596"/>
                  <a:pt x="1708947" y="53785"/>
                  <a:pt x="1558344" y="154186"/>
                </a:cubicBezTo>
                <a:cubicBezTo>
                  <a:pt x="1545465" y="162772"/>
                  <a:pt x="1533551" y="173022"/>
                  <a:pt x="1519707" y="179944"/>
                </a:cubicBezTo>
                <a:cubicBezTo>
                  <a:pt x="1502535" y="188530"/>
                  <a:pt x="1483815" y="194543"/>
                  <a:pt x="1468192" y="205702"/>
                </a:cubicBezTo>
                <a:cubicBezTo>
                  <a:pt x="1453371" y="216288"/>
                  <a:pt x="1444710" y="234235"/>
                  <a:pt x="1429555" y="244338"/>
                </a:cubicBezTo>
                <a:cubicBezTo>
                  <a:pt x="1405594" y="260312"/>
                  <a:pt x="1375874" y="266460"/>
                  <a:pt x="1352282" y="282975"/>
                </a:cubicBezTo>
                <a:cubicBezTo>
                  <a:pt x="1216559" y="377982"/>
                  <a:pt x="1387917" y="299630"/>
                  <a:pt x="1236372" y="360248"/>
                </a:cubicBezTo>
                <a:cubicBezTo>
                  <a:pt x="1204682" y="391939"/>
                  <a:pt x="1185452" y="417906"/>
                  <a:pt x="1146220" y="437521"/>
                </a:cubicBezTo>
                <a:cubicBezTo>
                  <a:pt x="1118602" y="451329"/>
                  <a:pt x="1069643" y="457400"/>
                  <a:pt x="1043189" y="463279"/>
                </a:cubicBezTo>
                <a:cubicBezTo>
                  <a:pt x="1025910" y="467119"/>
                  <a:pt x="1008846" y="471865"/>
                  <a:pt x="991674" y="476158"/>
                </a:cubicBezTo>
                <a:cubicBezTo>
                  <a:pt x="978795" y="484744"/>
                  <a:pt x="966882" y="494994"/>
                  <a:pt x="953037" y="501916"/>
                </a:cubicBezTo>
                <a:cubicBezTo>
                  <a:pt x="934559" y="511155"/>
                  <a:pt x="879394" y="523546"/>
                  <a:pt x="862885" y="527673"/>
                </a:cubicBezTo>
                <a:cubicBezTo>
                  <a:pt x="850006" y="536259"/>
                  <a:pt x="838092" y="546509"/>
                  <a:pt x="824248" y="553431"/>
                </a:cubicBezTo>
                <a:cubicBezTo>
                  <a:pt x="786124" y="572493"/>
                  <a:pt x="714063" y="576767"/>
                  <a:pt x="682581" y="579189"/>
                </a:cubicBezTo>
                <a:cubicBezTo>
                  <a:pt x="605416" y="585125"/>
                  <a:pt x="528034" y="587775"/>
                  <a:pt x="450761" y="592068"/>
                </a:cubicBezTo>
                <a:cubicBezTo>
                  <a:pt x="425310" y="600552"/>
                  <a:pt x="391644" y="608008"/>
                  <a:pt x="373488" y="630704"/>
                </a:cubicBezTo>
                <a:cubicBezTo>
                  <a:pt x="365007" y="641305"/>
                  <a:pt x="367594" y="657700"/>
                  <a:pt x="360609" y="669341"/>
                </a:cubicBezTo>
                <a:cubicBezTo>
                  <a:pt x="354362" y="679753"/>
                  <a:pt x="343437" y="686513"/>
                  <a:pt x="334851" y="695099"/>
                </a:cubicBezTo>
              </a:path>
            </a:pathLst>
          </a:custGeom>
          <a:ln w="41275" cmpd="sng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2267744" y="404664"/>
            <a:ext cx="50465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800" b="1" u="sng" dirty="0" smtClean="0"/>
              <a:t>2- DESARROLLO DEL TEMA</a:t>
            </a:r>
            <a:endParaRPr lang="es-ES" sz="2800" b="1" u="sng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598" y="692696"/>
            <a:ext cx="8358294" cy="5256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5384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1 CuadroTexto"/>
          <p:cNvSpPr txBox="1">
            <a:spLocks noChangeArrowheads="1"/>
          </p:cNvSpPr>
          <p:nvPr/>
        </p:nvSpPr>
        <p:spPr bwMode="auto">
          <a:xfrm>
            <a:off x="1500188" y="1000125"/>
            <a:ext cx="562451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dirty="0">
                <a:latin typeface="Rockwell" pitchFamily="18" charset="0"/>
              </a:rPr>
              <a:t>. UN TERCIO DE POBLACIÓN DE LA ACTUAL.</a:t>
            </a:r>
          </a:p>
          <a:p>
            <a:r>
              <a:rPr lang="es-ES" dirty="0">
                <a:latin typeface="Rockwell" pitchFamily="18" charset="0"/>
              </a:rPr>
              <a:t>.EDAD MEDIA DE VIDA DE 35 AÑOS.</a:t>
            </a:r>
          </a:p>
          <a:p>
            <a:r>
              <a:rPr lang="es-ES" dirty="0">
                <a:latin typeface="Rockwell" pitchFamily="18" charset="0"/>
              </a:rPr>
              <a:t>.MÁS BAJOS , MENOS FUERTES, MÁS RESISTENTES.</a:t>
            </a:r>
          </a:p>
        </p:txBody>
      </p:sp>
      <p:pic>
        <p:nvPicPr>
          <p:cNvPr id="29698" name="Picture 2" descr="http://www.historiacocina.com/especiales/articulos/soldados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2786058"/>
            <a:ext cx="3976682" cy="28146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700" name="Picture 4" descr="http://www.kalipedia.com/kalipediamedia/geografia/media/200704/17/geogeneral/20070417klpgeogra_63.Ees.SC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9" y="2357430"/>
            <a:ext cx="5000660" cy="394810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9704" name="Picture 8" descr="http://www.geohistoarteducativa.org/Antiguoregimen/antiguore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50" y="2214563"/>
            <a:ext cx="8501063" cy="42148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9702" name="Picture 6" descr="http://webs.uvigo.es/cfacal/04poblacprein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50" y="428625"/>
            <a:ext cx="8643938" cy="607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2 CuadroTexto"/>
          <p:cNvSpPr txBox="1">
            <a:spLocks noChangeArrowheads="1"/>
          </p:cNvSpPr>
          <p:nvPr/>
        </p:nvSpPr>
        <p:spPr bwMode="auto">
          <a:xfrm>
            <a:off x="1357313" y="1071563"/>
            <a:ext cx="62166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dirty="0">
                <a:latin typeface="Rockwell" pitchFamily="18" charset="0"/>
              </a:rPr>
              <a:t>.MALAS COMUNICACIONES.</a:t>
            </a:r>
          </a:p>
          <a:p>
            <a:r>
              <a:rPr lang="es-ES" dirty="0">
                <a:latin typeface="Rockwell" pitchFamily="18" charset="0"/>
              </a:rPr>
              <a:t>.LA VIDA SE DESARROLLABA EN 10 KM. A LA REDONDA.</a:t>
            </a:r>
          </a:p>
        </p:txBody>
      </p:sp>
      <p:pic>
        <p:nvPicPr>
          <p:cNvPr id="30722" name="Picture 2" descr="http://curiososimpertinentes.files.wordpress.com/2009/03/carro_de_buey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2357438"/>
            <a:ext cx="8001000" cy="421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4" descr="http://www.ub.es/geocrit/b3w-596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643050"/>
            <a:ext cx="8559829" cy="5214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1.bp.blogspot.com/_r-qenqExd6Q/SwWJR6wyHXI/AAAAAAAAAB4/GI4GRjdbkE4/s1600/AGRICULTURA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571479"/>
            <a:ext cx="8358246" cy="60239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1 CuadroTexto"/>
          <p:cNvSpPr txBox="1"/>
          <p:nvPr/>
        </p:nvSpPr>
        <p:spPr>
          <a:xfrm>
            <a:off x="785813" y="1071563"/>
            <a:ext cx="7858153" cy="4339650"/>
          </a:xfrm>
          <a:prstGeom prst="rect">
            <a:avLst/>
          </a:prstGeom>
          <a:solidFill>
            <a:schemeClr val="accent3">
              <a:lumMod val="75000"/>
              <a:alpha val="42000"/>
            </a:schemeClr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-</a:t>
            </a:r>
            <a:r>
              <a:rPr lang="es-ES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ERA UN MUNDO RURAL.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	</a:t>
            </a:r>
            <a:r>
              <a:rPr lang="es-ES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LA </a:t>
            </a:r>
            <a:r>
              <a:rPr lang="es-ES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TIERRA </a:t>
            </a:r>
            <a:r>
              <a:rPr lang="es-ES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ERA LO MAS  </a:t>
            </a:r>
            <a:r>
              <a:rPr lang="es-ES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IMPORTANTE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	</a:t>
            </a:r>
            <a:r>
              <a:rPr lang="es-ES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LA </a:t>
            </a:r>
            <a:r>
              <a:rPr lang="es-ES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VIDA </a:t>
            </a:r>
            <a:r>
              <a:rPr lang="es-ES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DEPENDÍA DELCAMPO Y DEL CLIMA</a:t>
            </a:r>
            <a:r>
              <a:rPr lang="es-ES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		</a:t>
            </a:r>
            <a:r>
              <a:rPr lang="es-ES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AGRICULTURA INEFICAZ Y RUDIMENTARIA</a:t>
            </a:r>
            <a:endParaRPr lang="es-ES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	</a:t>
            </a:r>
            <a:r>
              <a:rPr lang="es-ES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CRISIS </a:t>
            </a:r>
            <a:r>
              <a:rPr lang="es-ES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DE SUBSISTENCIA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				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-ERA UN MUNDO TRADICIONAL</a:t>
            </a:r>
            <a:r>
              <a:rPr lang="es-ES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4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.LOS CAMBIOS SE CONSIDERABAN PELIGROSOS</a:t>
            </a:r>
            <a:endParaRPr lang="es-ES" sz="2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827584" y="3071813"/>
            <a:ext cx="7398179" cy="310854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¿CÓMO </a:t>
            </a:r>
            <a:r>
              <a:rPr lang="es-E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ERA EL ANTIGUO RÉGIMEN?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¿QUÉ ESTRUCTURAS TENÍA?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	SU  SISTEMA ECONÓMICO  ERA….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	SU SISTEMA POLÍTICO ERA…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	SU SISTEMA SOCIAL ERA…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	SU SISTEMA </a:t>
            </a:r>
            <a:r>
              <a:rPr lang="es-E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CULTURAL </a:t>
            </a:r>
            <a:r>
              <a:rPr lang="es-E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ERA…</a:t>
            </a:r>
          </a:p>
        </p:txBody>
      </p:sp>
      <p:pic>
        <p:nvPicPr>
          <p:cNvPr id="18434" name="Picture 2" descr="http://t3.gstatic.com/images?q=tbn:ANd9GcR5Egou980HWFB2u_cQ9mPSHgz7zM0nFzZU5UyIxAMIkDz0yQ8&amp;t=1&amp;usg=__gxGtN5N6hYrLKHdMJIfwbUSHnCs=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500" y="500063"/>
            <a:ext cx="2928938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guinea_mandiana_agricult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359" y="1133872"/>
            <a:ext cx="4319588" cy="2900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7" descr="medina-fez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461806"/>
            <a:ext cx="3405188" cy="457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468435" y="4034234"/>
            <a:ext cx="487828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es-ES" sz="2800" dirty="0">
                <a:solidFill>
                  <a:srgbClr val="990000"/>
                </a:solidFill>
              </a:rPr>
              <a:t>Agricultura </a:t>
            </a:r>
            <a:r>
              <a:rPr lang="es-ES" sz="2800" dirty="0" smtClean="0">
                <a:solidFill>
                  <a:srgbClr val="990000"/>
                </a:solidFill>
              </a:rPr>
              <a:t>atrasada (escasa productividad)</a:t>
            </a:r>
            <a:endParaRPr lang="es-ES" sz="2800" dirty="0">
              <a:solidFill>
                <a:srgbClr val="990000"/>
              </a:solidFill>
            </a:endParaRPr>
          </a:p>
          <a:p>
            <a:pPr>
              <a:buFontTx/>
              <a:buChar char="•"/>
            </a:pPr>
            <a:r>
              <a:rPr lang="es-ES" sz="2800" dirty="0">
                <a:solidFill>
                  <a:srgbClr val="990000"/>
                </a:solidFill>
              </a:rPr>
              <a:t>Artesanía gremial</a:t>
            </a:r>
          </a:p>
          <a:p>
            <a:pPr>
              <a:buFontTx/>
              <a:buChar char="•"/>
            </a:pPr>
            <a:r>
              <a:rPr lang="es-ES" sz="2800" dirty="0">
                <a:solidFill>
                  <a:srgbClr val="990000"/>
                </a:solidFill>
              </a:rPr>
              <a:t>Comercio interior escaso</a:t>
            </a:r>
          </a:p>
          <a:p>
            <a:pPr>
              <a:buFontTx/>
              <a:buChar char="•"/>
            </a:pPr>
            <a:r>
              <a:rPr lang="es-ES" sz="2800" dirty="0">
                <a:solidFill>
                  <a:srgbClr val="990000"/>
                </a:solidFill>
              </a:rPr>
              <a:t>Desarrollo comercio </a:t>
            </a:r>
            <a:r>
              <a:rPr lang="es-ES" sz="2800" dirty="0" smtClean="0">
                <a:solidFill>
                  <a:srgbClr val="990000"/>
                </a:solidFill>
              </a:rPr>
              <a:t>internacional: mercantilismo</a:t>
            </a:r>
            <a:endParaRPr lang="es-ES" sz="2800" dirty="0">
              <a:solidFill>
                <a:srgbClr val="990000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059832" y="293747"/>
            <a:ext cx="374974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4800" dirty="0"/>
              <a:t>La economía</a:t>
            </a:r>
          </a:p>
        </p:txBody>
      </p:sp>
    </p:spTree>
    <p:extLst>
      <p:ext uri="{BB962C8B-B14F-4D97-AF65-F5344CB8AC3E}">
        <p14:creationId xmlns:p14="http://schemas.microsoft.com/office/powerpoint/2010/main" val="2032179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sin-titulo_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3012" y="476672"/>
            <a:ext cx="8397294" cy="584621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4284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io">
  <a:themeElements>
    <a:clrScheme name="Solsticio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io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i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409</TotalTime>
  <Words>582</Words>
  <Application>Microsoft Office PowerPoint</Application>
  <PresentationFormat>Presentación en pantalla (4:3)</PresentationFormat>
  <Paragraphs>82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6" baseType="lpstr">
      <vt:lpstr>Solsticio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GEOGRAFIA</dc:creator>
  <cp:lastModifiedBy>pc</cp:lastModifiedBy>
  <cp:revision>57</cp:revision>
  <dcterms:created xsi:type="dcterms:W3CDTF">2010-09-15T09:37:43Z</dcterms:created>
  <dcterms:modified xsi:type="dcterms:W3CDTF">2019-09-12T17:12:43Z</dcterms:modified>
</cp:coreProperties>
</file>